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6" r:id="rId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5E3"/>
    <a:srgbClr val="C288D4"/>
    <a:srgbClr val="F3E1F2"/>
    <a:srgbClr val="FAF4FA"/>
    <a:srgbClr val="00C5C0"/>
    <a:srgbClr val="009999"/>
    <a:srgbClr val="ECFAF6"/>
    <a:srgbClr val="A0DCCC"/>
    <a:srgbClr val="C197C5"/>
    <a:srgbClr val="F9E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5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4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5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4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6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0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3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20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99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6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BC53-908F-4A1B-81AA-76C2142C09E8}" type="datetimeFigureOut">
              <a:rPr lang="ko-KR" altLang="en-US" smtClean="0"/>
              <a:t>2014-04-11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B0B9-A7C3-4D47-9810-0461A780139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thesaemcosmetic.com/shop/shopping_view?gcode=910581#n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jpeg"/><Relationship Id="rId7" Type="http://schemas.openxmlformats.org/officeDocument/2006/relationships/image" Target="../media/image1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10" Type="http://schemas.openxmlformats.org/officeDocument/2006/relationships/image" Target="../media/image20.tmp"/><Relationship Id="rId4" Type="http://schemas.openxmlformats.org/officeDocument/2006/relationships/image" Target="../media/image14.png"/><Relationship Id="rId9" Type="http://schemas.openxmlformats.org/officeDocument/2006/relationships/image" Target="../media/image19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908720" y="7164288"/>
            <a:ext cx="4989090" cy="1008112"/>
          </a:xfrm>
          <a:prstGeom prst="rect">
            <a:avLst/>
          </a:prstGeom>
          <a:noFill/>
          <a:ln w="28575" algn="ctr">
            <a:solidFill>
              <a:srgbClr val="9D277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err="1" smtClean="0">
                <a:solidFill>
                  <a:srgbClr val="9D27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Saemmul</a:t>
            </a:r>
            <a:r>
              <a:rPr lang="en-US" altLang="ko-KR" sz="2400" b="1" dirty="0" smtClean="0">
                <a:solidFill>
                  <a:srgbClr val="9D27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Nail</a:t>
            </a:r>
            <a:endParaRPr lang="en-US" altLang="ko-KR" sz="2400" b="1" dirty="0">
              <a:solidFill>
                <a:srgbClr val="9D27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0581"/>
              </p:ext>
            </p:extLst>
          </p:nvPr>
        </p:nvGraphicFramePr>
        <p:xfrm>
          <a:off x="116632" y="755576"/>
          <a:ext cx="6619902" cy="485389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79332"/>
                <a:gridCol w="1108114"/>
                <a:gridCol w="620866"/>
                <a:gridCol w="988061"/>
                <a:gridCol w="2823529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Product Name 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1F2">
                        <a:alpha val="81961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Saemmul</a:t>
                      </a:r>
                      <a:r>
                        <a:rPr lang="en-US" altLang="ko-KR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6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Concept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1F2">
                        <a:alpha val="81961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ü"/>
                      </a:pPr>
                      <a:r>
                        <a:rPr lang="en-US" altLang="ko-KR" sz="1000" b="1" baseline="0" dirty="0" smtClean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A new collection of nail polishes that offers diverse trends, textures and colors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in more upgraded formulation , (Replacement of  Ally’s </a:t>
                      </a:r>
                      <a:r>
                        <a:rPr lang="en-US" altLang="ko-K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Ajell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line)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ü"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Beautiful color palette and diversity will attract customers into the store. (Leading  Product)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D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2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294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Sub-category</a:t>
                      </a:r>
                    </a:p>
                    <a:p>
                      <a:pPr algn="ctr" latinLnBrk="1"/>
                      <a:endParaRPr lang="en-US" altLang="ko-KR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1F2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Product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SKU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KRSP [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Color Concept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Vivid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Vivid, popular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colors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Candy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Offers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sweet color like a candy in very u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nique ‘sand-like’ texture.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Pastel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Feminine, lovely  pastel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Hot Summer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2,000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Neon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colored polishes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Nude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Neutral toned colors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Care Nail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Products for nail protection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  <a:tr h="4282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776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Nail Remover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1,500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Nail color remover without residue.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4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04433" y="5762031"/>
            <a:ext cx="1063582" cy="1618281"/>
          </a:xfrm>
          <a:prstGeom prst="rect">
            <a:avLst/>
          </a:prstGeom>
          <a:solidFill>
            <a:srgbClr val="F3E1F2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Renewal Direction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68760" y="5762031"/>
            <a:ext cx="1656022" cy="1618281"/>
          </a:xfrm>
          <a:prstGeom prst="rect">
            <a:avLst/>
          </a:prstGeom>
          <a:noFill/>
          <a:ln w="28575">
            <a:solidFill>
              <a:srgbClr val="F3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941167" y="5762029"/>
            <a:ext cx="1795365" cy="1618283"/>
          </a:xfrm>
          <a:prstGeom prst="rect">
            <a:avLst/>
          </a:prstGeom>
          <a:noFill/>
          <a:ln w="28575">
            <a:solidFill>
              <a:srgbClr val="F3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각형 21"/>
          <p:cNvSpPr/>
          <p:nvPr/>
        </p:nvSpPr>
        <p:spPr>
          <a:xfrm>
            <a:off x="3227262" y="6040057"/>
            <a:ext cx="1713905" cy="1340255"/>
          </a:xfrm>
          <a:prstGeom prst="homePlate">
            <a:avLst>
              <a:gd name="adj" fmla="val 380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68015" y="5818037"/>
            <a:ext cx="175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C288D4"/>
                </a:solidFill>
                <a:latin typeface="Arial" pitchFamily="34" charset="0"/>
                <a:cs typeface="Arial" pitchFamily="34" charset="0"/>
              </a:rPr>
              <a:t>Ally’s </a:t>
            </a:r>
            <a:r>
              <a:rPr lang="en-US" altLang="ko-KR" sz="1200" b="1" dirty="0" err="1" smtClean="0">
                <a:solidFill>
                  <a:srgbClr val="C288D4"/>
                </a:solidFill>
                <a:latin typeface="Arial" pitchFamily="34" charset="0"/>
                <a:cs typeface="Arial" pitchFamily="34" charset="0"/>
              </a:rPr>
              <a:t>Ajell</a:t>
            </a:r>
            <a:endParaRPr lang="ko-KR" altLang="en-US" sz="1200" b="1" dirty="0">
              <a:solidFill>
                <a:srgbClr val="C288D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3026" y="5817273"/>
            <a:ext cx="175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u="sng" dirty="0" smtClean="0">
                <a:solidFill>
                  <a:srgbClr val="C288D4"/>
                </a:solidFill>
                <a:latin typeface="Arial" pitchFamily="34" charset="0"/>
                <a:cs typeface="Arial" pitchFamily="34" charset="0"/>
              </a:rPr>
              <a:t>Saemmul</a:t>
            </a:r>
            <a:endParaRPr lang="ko-KR" altLang="en-US" sz="1200" b="1" u="sng" dirty="0">
              <a:solidFill>
                <a:srgbClr val="C288D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019" y="5687470"/>
            <a:ext cx="202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u="sng" dirty="0" smtClean="0">
                <a:latin typeface="Arial" pitchFamily="34" charset="0"/>
                <a:cs typeface="Arial" pitchFamily="34" charset="0"/>
              </a:rPr>
              <a:t>Renewal Point </a:t>
            </a:r>
            <a:endParaRPr lang="ko-KR" altLang="en-US" sz="1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3418" y="5995839"/>
            <a:ext cx="1850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Nail line reorganization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: Saemmul line will be the representative of approachable, trendy and low-priced line.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9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To play role as leading loss leader products.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9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Quality Improvement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 of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Nail polishes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2" y="6299973"/>
            <a:ext cx="530143" cy="8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2" descr="앨리스 아젤 네일 선샤인 키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3622" r="11530" b="12178"/>
          <a:stretch/>
        </p:blipFill>
        <p:spPr bwMode="auto">
          <a:xfrm>
            <a:off x="1362484" y="6344112"/>
            <a:ext cx="846315" cy="8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saemcosmetic.com/upload/2012/12/20121227162634_50211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8899" r="30222" b="7380"/>
          <a:stretch/>
        </p:blipFill>
        <p:spPr bwMode="auto">
          <a:xfrm>
            <a:off x="2589580" y="6325673"/>
            <a:ext cx="335202" cy="8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104433" y="7567488"/>
            <a:ext cx="1063582" cy="1341835"/>
          </a:xfrm>
          <a:prstGeom prst="rect">
            <a:avLst/>
          </a:prstGeom>
          <a:solidFill>
            <a:srgbClr val="F3E1F2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268759" y="7567488"/>
            <a:ext cx="5467774" cy="1324991"/>
          </a:xfrm>
          <a:prstGeom prst="rect">
            <a:avLst/>
          </a:prstGeom>
          <a:solidFill>
            <a:srgbClr val="FFEBF7">
              <a:alpha val="7607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97552" y="2267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8760" y="7524328"/>
            <a:ext cx="5467773" cy="1384995"/>
          </a:xfrm>
          <a:prstGeom prst="rect">
            <a:avLst/>
          </a:prstGeom>
          <a:solidFill>
            <a:srgbClr val="FAF4FA"/>
          </a:solidFill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40000"/>
              </a:lnSpc>
              <a:buFont typeface="+mj-lt"/>
              <a:buAutoNum type="arabicParenR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Quality improvement --&gt; Better color presentation, More shine, Longer lasting !</a:t>
            </a:r>
          </a:p>
          <a:p>
            <a:pPr marL="228600" indent="-228600">
              <a:lnSpc>
                <a:spcPct val="140000"/>
              </a:lnSpc>
              <a:buFont typeface="+mj-lt"/>
              <a:buAutoNum type="arabicParenR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Greater color &amp; texture variation</a:t>
            </a:r>
          </a:p>
          <a:p>
            <a:pPr marL="228600" indent="-228600">
              <a:lnSpc>
                <a:spcPct val="140000"/>
              </a:lnSpc>
              <a:buFont typeface="+mj-lt"/>
              <a:buAutoNum type="arabicParenR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Contains caring ingredients (White birch tree sap, Acacia honey and sunflower seed for nail protection.)</a:t>
            </a:r>
          </a:p>
          <a:p>
            <a:pPr marL="228600" indent="-228600">
              <a:lnSpc>
                <a:spcPct val="140000"/>
              </a:lnSpc>
              <a:buFont typeface="+mj-lt"/>
              <a:buAutoNum type="arabicParenR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Free of 4, Gentle formula: Didn’t use harmful additives (DBP, Acetone, Formaldehyde, Toluene)</a:t>
            </a:r>
          </a:p>
        </p:txBody>
      </p:sp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66" y="6141225"/>
            <a:ext cx="1750227" cy="11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74039"/>
              </p:ext>
            </p:extLst>
          </p:nvPr>
        </p:nvGraphicFramePr>
        <p:xfrm>
          <a:off x="140473" y="760091"/>
          <a:ext cx="3698007" cy="345101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49735"/>
                <a:gridCol w="648072"/>
                <a:gridCol w="1224136"/>
                <a:gridCol w="576064"/>
              </a:tblGrid>
              <a:tr h="31733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Vivid  Nails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</a:tr>
              <a:tr h="396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Vivid Red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07.  Vivid Turquoise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Vivid Orange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08. Vivid Khaki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Vivid Grapefruit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09. Vivid Navy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04. Vivid Pink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10. Vivid Black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05. Vivid Light Pink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11. Pearl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Necklace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5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06. Yellow  Vivid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12. The White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Shirt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pic>
        <p:nvPicPr>
          <p:cNvPr id="9" name="그림 8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 t="3370" r="77549" b="84613"/>
          <a:stretch/>
        </p:blipFill>
        <p:spPr>
          <a:xfrm>
            <a:off x="1462216" y="1571901"/>
            <a:ext cx="414670" cy="361508"/>
          </a:xfrm>
          <a:prstGeom prst="rect">
            <a:avLst/>
          </a:prstGeom>
        </p:spPr>
      </p:pic>
      <p:pic>
        <p:nvPicPr>
          <p:cNvPr id="10" name="그림 9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2" t="71488" r="10236" b="16789"/>
          <a:stretch/>
        </p:blipFill>
        <p:spPr>
          <a:xfrm>
            <a:off x="3406432" y="3781737"/>
            <a:ext cx="350874" cy="352704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7" t="3448" r="43860" b="84536"/>
          <a:stretch/>
        </p:blipFill>
        <p:spPr>
          <a:xfrm>
            <a:off x="1472848" y="2025215"/>
            <a:ext cx="393405" cy="361508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7" t="25359" r="43743" b="61918"/>
          <a:stretch/>
        </p:blipFill>
        <p:spPr>
          <a:xfrm>
            <a:off x="1500971" y="3334712"/>
            <a:ext cx="404037" cy="382773"/>
          </a:xfrm>
          <a:prstGeom prst="rect">
            <a:avLst/>
          </a:prstGeom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6" t="3130" r="10274" b="84468"/>
          <a:stretch/>
        </p:blipFill>
        <p:spPr>
          <a:xfrm>
            <a:off x="1504748" y="2425364"/>
            <a:ext cx="361508" cy="373102"/>
          </a:xfrm>
          <a:prstGeom prst="rect">
            <a:avLst/>
          </a:prstGeom>
        </p:spPr>
      </p:pic>
      <p:pic>
        <p:nvPicPr>
          <p:cNvPr id="15" name="그림 14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5713" r="77942" b="62625"/>
          <a:stretch/>
        </p:blipFill>
        <p:spPr>
          <a:xfrm>
            <a:off x="1526012" y="2913652"/>
            <a:ext cx="350874" cy="350874"/>
          </a:xfrm>
          <a:prstGeom prst="rect">
            <a:avLst/>
          </a:prstGeom>
        </p:spPr>
      </p:pic>
      <p:pic>
        <p:nvPicPr>
          <p:cNvPr id="16" name="그림 15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6" t="25427" r="10156" b="61850"/>
          <a:stretch/>
        </p:blipFill>
        <p:spPr>
          <a:xfrm>
            <a:off x="1516920" y="3781737"/>
            <a:ext cx="372140" cy="382773"/>
          </a:xfrm>
          <a:prstGeom prst="rect">
            <a:avLst/>
          </a:prstGeom>
        </p:spPr>
      </p:pic>
      <p:pic>
        <p:nvPicPr>
          <p:cNvPr id="17" name="그림 16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47467" r="77942" b="39516"/>
          <a:stretch/>
        </p:blipFill>
        <p:spPr>
          <a:xfrm>
            <a:off x="3351465" y="1531138"/>
            <a:ext cx="382772" cy="391638"/>
          </a:xfrm>
          <a:prstGeom prst="rect">
            <a:avLst/>
          </a:prstGeom>
        </p:spPr>
      </p:pic>
      <p:pic>
        <p:nvPicPr>
          <p:cNvPr id="18" name="그림 17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3" t="47467" r="44724" b="38514"/>
          <a:stretch/>
        </p:blipFill>
        <p:spPr>
          <a:xfrm>
            <a:off x="3393125" y="1933409"/>
            <a:ext cx="294167" cy="421768"/>
          </a:xfrm>
          <a:prstGeom prst="rect">
            <a:avLst/>
          </a:prstGeom>
        </p:spPr>
      </p:pic>
      <p:pic>
        <p:nvPicPr>
          <p:cNvPr id="19" name="그림 18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t="72716" r="44725" b="16526"/>
          <a:stretch/>
        </p:blipFill>
        <p:spPr>
          <a:xfrm>
            <a:off x="3377176" y="3414954"/>
            <a:ext cx="326066" cy="323666"/>
          </a:xfrm>
          <a:prstGeom prst="rect">
            <a:avLst/>
          </a:prstGeom>
        </p:spPr>
      </p:pic>
      <p:pic>
        <p:nvPicPr>
          <p:cNvPr id="20" name="그림 19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6" t="47467" r="10156" b="40999"/>
          <a:stretch/>
        </p:blipFill>
        <p:spPr>
          <a:xfrm>
            <a:off x="3377176" y="2417682"/>
            <a:ext cx="372140" cy="347003"/>
          </a:xfrm>
          <a:prstGeom prst="rect">
            <a:avLst/>
          </a:prstGeom>
        </p:spPr>
      </p:pic>
      <p:pic>
        <p:nvPicPr>
          <p:cNvPr id="21" name="그림 20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t="71401" r="78054" b="18140"/>
          <a:stretch/>
        </p:blipFill>
        <p:spPr>
          <a:xfrm>
            <a:off x="3437778" y="2905170"/>
            <a:ext cx="319528" cy="327484"/>
          </a:xfrm>
          <a:prstGeom prst="rect">
            <a:avLst/>
          </a:prstGeom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54857"/>
              </p:ext>
            </p:extLst>
          </p:nvPr>
        </p:nvGraphicFramePr>
        <p:xfrm>
          <a:off x="160659" y="4355977"/>
          <a:ext cx="3700389" cy="45469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97539"/>
                <a:gridCol w="576684"/>
                <a:gridCol w="1201425"/>
                <a:gridCol w="624741"/>
              </a:tblGrid>
              <a:tr h="330688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Candy Nails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</a:tr>
              <a:tr h="413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Peach Candy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09.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Peppermint Candy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Citrus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Candy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10. Cream soda candy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Plum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11.Raspberry Candy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04. Grape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12. </a:t>
                      </a:r>
                      <a:r>
                        <a:rPr lang="en-US" altLang="ko-KR" sz="1000" b="0" dirty="0" err="1" smtClean="0">
                          <a:latin typeface="Arial" pitchFamily="34" charset="0"/>
                          <a:cs typeface="Arial" pitchFamily="34" charset="0"/>
                        </a:rPr>
                        <a:t>Cholcolate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 Candy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05. Strawberry Milk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13. Almond Candy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06. Lemon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14. Wedding Dress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07. Green Tea 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15. Wedding Bouquets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75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08. Military Star Candy 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pic>
        <p:nvPicPr>
          <p:cNvPr id="23" name="그림 22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1" t="69661" r="1933" b="16012"/>
          <a:stretch/>
        </p:blipFill>
        <p:spPr>
          <a:xfrm>
            <a:off x="3432736" y="5220072"/>
            <a:ext cx="329611" cy="294779"/>
          </a:xfrm>
          <a:prstGeom prst="rect">
            <a:avLst/>
          </a:prstGeom>
        </p:spPr>
      </p:pic>
      <p:pic>
        <p:nvPicPr>
          <p:cNvPr id="24" name="그림 23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5" t="53143" r="2533" b="27898"/>
          <a:stretch/>
        </p:blipFill>
        <p:spPr>
          <a:xfrm>
            <a:off x="3351465" y="8062262"/>
            <a:ext cx="307317" cy="270240"/>
          </a:xfrm>
          <a:prstGeom prst="rect">
            <a:avLst/>
          </a:prstGeom>
        </p:spPr>
      </p:pic>
      <p:pic>
        <p:nvPicPr>
          <p:cNvPr id="25" name="그림 24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3833" r="73230" b="79630"/>
          <a:stretch/>
        </p:blipFill>
        <p:spPr>
          <a:xfrm>
            <a:off x="1582175" y="5220072"/>
            <a:ext cx="287079" cy="340242"/>
          </a:xfrm>
          <a:prstGeom prst="rect">
            <a:avLst/>
          </a:prstGeom>
        </p:spPr>
      </p:pic>
      <p:pic>
        <p:nvPicPr>
          <p:cNvPr id="26" name="그림 25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3" t="6138" r="38191" b="80425"/>
          <a:stretch/>
        </p:blipFill>
        <p:spPr>
          <a:xfrm>
            <a:off x="1651284" y="5695359"/>
            <a:ext cx="223285" cy="276447"/>
          </a:xfrm>
          <a:prstGeom prst="rect">
            <a:avLst/>
          </a:prstGeom>
        </p:spPr>
      </p:pic>
      <p:pic>
        <p:nvPicPr>
          <p:cNvPr id="27" name="그림 26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7" t="4070" r="2222" b="80425"/>
          <a:stretch/>
        </p:blipFill>
        <p:spPr>
          <a:xfrm>
            <a:off x="1614070" y="6113588"/>
            <a:ext cx="297712" cy="318977"/>
          </a:xfrm>
          <a:prstGeom prst="rect">
            <a:avLst/>
          </a:prstGeom>
        </p:spPr>
      </p:pic>
      <p:pic>
        <p:nvPicPr>
          <p:cNvPr id="28" name="그림 27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33779" r="72992" b="47616"/>
          <a:stretch/>
        </p:blipFill>
        <p:spPr>
          <a:xfrm>
            <a:off x="1626207" y="6617019"/>
            <a:ext cx="285575" cy="382773"/>
          </a:xfrm>
          <a:prstGeom prst="rect">
            <a:avLst/>
          </a:prstGeom>
        </p:spPr>
      </p:pic>
      <p:pic>
        <p:nvPicPr>
          <p:cNvPr id="29" name="그림 28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4" t="37394" r="37510" b="50000"/>
          <a:stretch/>
        </p:blipFill>
        <p:spPr>
          <a:xfrm>
            <a:off x="1633017" y="7102289"/>
            <a:ext cx="287081" cy="259365"/>
          </a:xfrm>
          <a:prstGeom prst="rect">
            <a:avLst/>
          </a:prstGeom>
        </p:spPr>
      </p:pic>
      <p:pic>
        <p:nvPicPr>
          <p:cNvPr id="30" name="그림 29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0" t="37394" r="2222" b="50000"/>
          <a:stretch/>
        </p:blipFill>
        <p:spPr>
          <a:xfrm>
            <a:off x="1636292" y="7580874"/>
            <a:ext cx="292032" cy="259365"/>
          </a:xfrm>
          <a:prstGeom prst="rect">
            <a:avLst/>
          </a:prstGeom>
        </p:spPr>
      </p:pic>
      <p:pic>
        <p:nvPicPr>
          <p:cNvPr id="31" name="그림 30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68842" r="72770" b="18711"/>
          <a:stretch/>
        </p:blipFill>
        <p:spPr>
          <a:xfrm>
            <a:off x="1602283" y="8062262"/>
            <a:ext cx="333422" cy="270240"/>
          </a:xfrm>
          <a:prstGeom prst="rect">
            <a:avLst/>
          </a:prstGeom>
        </p:spPr>
      </p:pic>
      <p:pic>
        <p:nvPicPr>
          <p:cNvPr id="32" name="그림 31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7" t="67796" r="38164" b="16102"/>
          <a:stretch/>
        </p:blipFill>
        <p:spPr>
          <a:xfrm>
            <a:off x="1593626" y="8531684"/>
            <a:ext cx="275628" cy="331288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r="75594" b="74119"/>
          <a:stretch/>
        </p:blipFill>
        <p:spPr>
          <a:xfrm>
            <a:off x="3372118" y="5602914"/>
            <a:ext cx="361508" cy="368892"/>
          </a:xfrm>
          <a:prstGeom prst="rect">
            <a:avLst/>
          </a:prstGeom>
        </p:spPr>
      </p:pic>
      <p:pic>
        <p:nvPicPr>
          <p:cNvPr id="34" name="그림 33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9" r="39005" b="74119"/>
          <a:stretch/>
        </p:blipFill>
        <p:spPr>
          <a:xfrm>
            <a:off x="3432736" y="6070622"/>
            <a:ext cx="308344" cy="368892"/>
          </a:xfrm>
          <a:prstGeom prst="rect">
            <a:avLst/>
          </a:prstGeom>
        </p:spPr>
      </p:pic>
      <p:pic>
        <p:nvPicPr>
          <p:cNvPr id="35" name="그림 34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0" r="2221" b="74119"/>
          <a:stretch/>
        </p:blipFill>
        <p:spPr>
          <a:xfrm>
            <a:off x="3412041" y="6617019"/>
            <a:ext cx="321585" cy="368892"/>
          </a:xfrm>
          <a:prstGeom prst="rect">
            <a:avLst/>
          </a:prstGeom>
        </p:spPr>
      </p:pic>
      <p:pic>
        <p:nvPicPr>
          <p:cNvPr id="36" name="그림 35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52735" r="75749" b="28337"/>
          <a:stretch/>
        </p:blipFill>
        <p:spPr>
          <a:xfrm>
            <a:off x="3393125" y="7102289"/>
            <a:ext cx="329609" cy="269792"/>
          </a:xfrm>
          <a:prstGeom prst="rect">
            <a:avLst/>
          </a:prstGeom>
        </p:spPr>
      </p:pic>
      <p:pic>
        <p:nvPicPr>
          <p:cNvPr id="37" name="그림 36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4" t="52735" r="38850" b="25020"/>
          <a:stretch/>
        </p:blipFill>
        <p:spPr>
          <a:xfrm>
            <a:off x="3425282" y="7552021"/>
            <a:ext cx="308344" cy="317071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25674"/>
              </p:ext>
            </p:extLst>
          </p:nvPr>
        </p:nvGraphicFramePr>
        <p:xfrm>
          <a:off x="4130826" y="755574"/>
          <a:ext cx="2538534" cy="28212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40709"/>
                <a:gridCol w="797825"/>
              </a:tblGrid>
              <a:tr h="33024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Hot Summer Nails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Hot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Summer Pink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Hot summer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Hot summer  Yellow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04. Hot summer  Green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05. Hot summer  Blue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그림 38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4" t="16086" r="3371" b="74071"/>
          <a:stretch/>
        </p:blipFill>
        <p:spPr>
          <a:xfrm>
            <a:off x="6171408" y="2822360"/>
            <a:ext cx="273155" cy="304875"/>
          </a:xfrm>
          <a:prstGeom prst="rect">
            <a:avLst/>
          </a:prstGeom>
        </p:spPr>
      </p:pic>
      <p:pic>
        <p:nvPicPr>
          <p:cNvPr id="40" name="그림 39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92765" b="74979"/>
          <a:stretch/>
        </p:blipFill>
        <p:spPr>
          <a:xfrm>
            <a:off x="6125133" y="1552844"/>
            <a:ext cx="300268" cy="327131"/>
          </a:xfrm>
          <a:prstGeom prst="rect">
            <a:avLst/>
          </a:prstGeom>
        </p:spPr>
      </p:pic>
      <p:pic>
        <p:nvPicPr>
          <p:cNvPr id="41" name="그림 40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6" r="22067" b="72429"/>
          <a:stretch/>
        </p:blipFill>
        <p:spPr>
          <a:xfrm>
            <a:off x="6075784" y="2434320"/>
            <a:ext cx="349617" cy="360040"/>
          </a:xfrm>
          <a:prstGeom prst="rect">
            <a:avLst/>
          </a:prstGeom>
        </p:spPr>
      </p:pic>
      <p:pic>
        <p:nvPicPr>
          <p:cNvPr id="42" name="그림 41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50000" r="71987" b="29844"/>
          <a:stretch/>
        </p:blipFill>
        <p:spPr>
          <a:xfrm>
            <a:off x="6098216" y="3212292"/>
            <a:ext cx="419541" cy="315709"/>
          </a:xfrm>
          <a:prstGeom prst="rect">
            <a:avLst/>
          </a:prstGeom>
        </p:spPr>
      </p:pic>
      <p:pic>
        <p:nvPicPr>
          <p:cNvPr id="43" name="그림 42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5812" r="74157" b="74938"/>
          <a:stretch/>
        </p:blipFill>
        <p:spPr>
          <a:xfrm>
            <a:off x="6153068" y="2017979"/>
            <a:ext cx="239541" cy="287476"/>
          </a:xfrm>
          <a:prstGeom prst="rect">
            <a:avLst/>
          </a:prstGeom>
        </p:spPr>
      </p:pic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30986"/>
              </p:ext>
            </p:extLst>
          </p:nvPr>
        </p:nvGraphicFramePr>
        <p:xfrm>
          <a:off x="4077072" y="3738623"/>
          <a:ext cx="2592288" cy="51243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77569"/>
                <a:gridCol w="814719"/>
              </a:tblGrid>
              <a:tr h="3457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Pastel Nails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27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Pastel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Red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Pastel Coral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Pastel Pink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04. Pastel Lavender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05. Pastel Orchid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06. Pastel Yellow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07. Pastel Mint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08. Pastel Green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09. Pastel Aqua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5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10. Pastel Blue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5" name="그림 44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77968" r="93609" b="8420"/>
          <a:stretch/>
        </p:blipFill>
        <p:spPr>
          <a:xfrm>
            <a:off x="6153179" y="8531684"/>
            <a:ext cx="305810" cy="331288"/>
          </a:xfrm>
          <a:prstGeom prst="rect">
            <a:avLst/>
          </a:prstGeom>
        </p:spPr>
      </p:pic>
      <p:pic>
        <p:nvPicPr>
          <p:cNvPr id="46" name="그림 45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t="3392" r="75232" b="83312"/>
          <a:stretch/>
        </p:blipFill>
        <p:spPr>
          <a:xfrm>
            <a:off x="6075784" y="4623718"/>
            <a:ext cx="316825" cy="302673"/>
          </a:xfrm>
          <a:prstGeom prst="rect">
            <a:avLst/>
          </a:prstGeom>
        </p:spPr>
      </p:pic>
      <p:pic>
        <p:nvPicPr>
          <p:cNvPr id="47" name="그림 46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7" r="38766" b="84099"/>
          <a:stretch/>
        </p:blipFill>
        <p:spPr>
          <a:xfrm>
            <a:off x="6134200" y="4971294"/>
            <a:ext cx="291201" cy="387002"/>
          </a:xfrm>
          <a:prstGeom prst="rect">
            <a:avLst/>
          </a:prstGeom>
        </p:spPr>
      </p:pic>
      <p:pic>
        <p:nvPicPr>
          <p:cNvPr id="48" name="그림 47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8" t="2940" r="2055" b="84402"/>
          <a:stretch/>
        </p:blipFill>
        <p:spPr>
          <a:xfrm>
            <a:off x="6075784" y="5448877"/>
            <a:ext cx="344542" cy="308074"/>
          </a:xfrm>
          <a:prstGeom prst="rect">
            <a:avLst/>
          </a:prstGeom>
        </p:spPr>
      </p:pic>
      <p:pic>
        <p:nvPicPr>
          <p:cNvPr id="49" name="그림 48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26458" r="74730" b="60451"/>
          <a:stretch/>
        </p:blipFill>
        <p:spPr>
          <a:xfrm>
            <a:off x="6082323" y="5833582"/>
            <a:ext cx="393518" cy="336938"/>
          </a:xfrm>
          <a:prstGeom prst="rect">
            <a:avLst/>
          </a:prstGeom>
        </p:spPr>
      </p:pic>
      <p:pic>
        <p:nvPicPr>
          <p:cNvPr id="50" name="그림 49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6" t="34609" r="57882" b="58232"/>
          <a:stretch/>
        </p:blipFill>
        <p:spPr>
          <a:xfrm>
            <a:off x="6170760" y="6293938"/>
            <a:ext cx="305082" cy="345921"/>
          </a:xfrm>
          <a:prstGeom prst="rect">
            <a:avLst/>
          </a:prstGeom>
        </p:spPr>
      </p:pic>
      <p:pic>
        <p:nvPicPr>
          <p:cNvPr id="51" name="그림 50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6" t="28993" r="19955" b="61625"/>
          <a:stretch/>
        </p:blipFill>
        <p:spPr>
          <a:xfrm>
            <a:off x="6135597" y="6771441"/>
            <a:ext cx="340243" cy="228351"/>
          </a:xfrm>
          <a:prstGeom prst="rect">
            <a:avLst/>
          </a:prstGeom>
        </p:spPr>
      </p:pic>
      <p:pic>
        <p:nvPicPr>
          <p:cNvPr id="52" name="그림 51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51949" r="92797" b="33155"/>
          <a:stretch/>
        </p:blipFill>
        <p:spPr>
          <a:xfrm>
            <a:off x="6114219" y="7180379"/>
            <a:ext cx="361507" cy="362550"/>
          </a:xfrm>
          <a:prstGeom prst="rect">
            <a:avLst/>
          </a:prstGeom>
        </p:spPr>
      </p:pic>
      <p:pic>
        <p:nvPicPr>
          <p:cNvPr id="53" name="그림 52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2" t="51950" r="56520" b="34721"/>
          <a:stretch/>
        </p:blipFill>
        <p:spPr>
          <a:xfrm>
            <a:off x="6153179" y="7589187"/>
            <a:ext cx="340243" cy="324404"/>
          </a:xfrm>
          <a:prstGeom prst="rect">
            <a:avLst/>
          </a:prstGeom>
        </p:spPr>
      </p:pic>
      <p:pic>
        <p:nvPicPr>
          <p:cNvPr id="54" name="그림 53" descr="화면 캡처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3" t="51949" r="20385" b="33154"/>
          <a:stretch/>
        </p:blipFill>
        <p:spPr>
          <a:xfrm>
            <a:off x="6135597" y="8062262"/>
            <a:ext cx="350876" cy="3625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 Charts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9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41382"/>
              </p:ext>
            </p:extLst>
          </p:nvPr>
        </p:nvGraphicFramePr>
        <p:xfrm>
          <a:off x="415298" y="827584"/>
          <a:ext cx="2538534" cy="2808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40709"/>
                <a:gridCol w="797825"/>
              </a:tblGrid>
              <a:tr h="33024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Nude Nails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Nude Stone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Nude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Cocoa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Nude Berry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51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04. Nude Almond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2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05. Nude Coffee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61154"/>
              </p:ext>
            </p:extLst>
          </p:nvPr>
        </p:nvGraphicFramePr>
        <p:xfrm>
          <a:off x="3732803" y="827584"/>
          <a:ext cx="2563366" cy="277358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57737"/>
                <a:gridCol w="805629"/>
              </a:tblGrid>
              <a:tr h="36034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Nail Care &amp; Remover</a:t>
                      </a:r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01. Base Coat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02.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Gel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Top Coat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03. Nail Agent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1875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Nail Remover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5" y="4355976"/>
            <a:ext cx="2570985" cy="36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37935" y="3851920"/>
            <a:ext cx="6387409" cy="360040"/>
          </a:xfrm>
          <a:prstGeom prst="rect">
            <a:avLst/>
          </a:prstGeom>
          <a:noFill/>
          <a:ln>
            <a:solidFill>
              <a:srgbClr val="FFC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Color Trend 2014 SS</a:t>
            </a:r>
            <a:endParaRPr lang="ko-KR" altLang="en-US" sz="1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745" y="4355975"/>
            <a:ext cx="3212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Androgynous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Warm modern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Various pastel tones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Restful in Nature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Low Chroma level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Warm, sweet green yellow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Soft blue</a:t>
            </a:r>
          </a:p>
        </p:txBody>
      </p:sp>
      <p:pic>
        <p:nvPicPr>
          <p:cNvPr id="1026" name="Picture 2" descr="Custo Barcelona Spring 20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8501" r="5651" b="35697"/>
          <a:stretch/>
        </p:blipFill>
        <p:spPr bwMode="auto">
          <a:xfrm>
            <a:off x="3861048" y="6680798"/>
            <a:ext cx="1258758" cy="11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2" y="6664222"/>
            <a:ext cx="1371228" cy="1177787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>
          <a:xfrm>
            <a:off x="4838700" y="7899214"/>
            <a:ext cx="1875284" cy="1187649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48" y="7895598"/>
            <a:ext cx="973173" cy="1236741"/>
          </a:xfrm>
          <a:prstGeom prst="rect">
            <a:avLst/>
          </a:prstGeom>
        </p:spPr>
      </p:pic>
      <p:pic>
        <p:nvPicPr>
          <p:cNvPr id="10" name="그림 9" descr="화면 캡처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1"/>
          <a:stretch/>
        </p:blipFill>
        <p:spPr>
          <a:xfrm>
            <a:off x="1196752" y="8161055"/>
            <a:ext cx="1224136" cy="957994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r="4884"/>
          <a:stretch/>
        </p:blipFill>
        <p:spPr>
          <a:xfrm>
            <a:off x="2539533" y="8172400"/>
            <a:ext cx="1193270" cy="946649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1" t="59592" r="47541" b="12505"/>
          <a:stretch/>
        </p:blipFill>
        <p:spPr>
          <a:xfrm>
            <a:off x="2358780" y="3275856"/>
            <a:ext cx="350874" cy="340243"/>
          </a:xfrm>
          <a:prstGeom prst="rect">
            <a:avLst/>
          </a:prstGeom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4" t="7975" r="47495" b="68602"/>
          <a:stretch/>
        </p:blipFill>
        <p:spPr>
          <a:xfrm>
            <a:off x="2395222" y="2051720"/>
            <a:ext cx="313698" cy="285612"/>
          </a:xfrm>
          <a:prstGeom prst="rect">
            <a:avLst/>
          </a:prstGeom>
        </p:spPr>
      </p:pic>
      <p:pic>
        <p:nvPicPr>
          <p:cNvPr id="15" name="그림 14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7288" r="93550" b="68892"/>
          <a:stretch/>
        </p:blipFill>
        <p:spPr>
          <a:xfrm>
            <a:off x="2369412" y="1619672"/>
            <a:ext cx="340242" cy="290453"/>
          </a:xfrm>
          <a:prstGeom prst="rect">
            <a:avLst/>
          </a:prstGeom>
        </p:spPr>
      </p:pic>
      <p:pic>
        <p:nvPicPr>
          <p:cNvPr id="16" name="그림 15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58429" r="93330" b="12498"/>
          <a:stretch/>
        </p:blipFill>
        <p:spPr>
          <a:xfrm>
            <a:off x="2395222" y="2843808"/>
            <a:ext cx="329609" cy="354504"/>
          </a:xfrm>
          <a:prstGeom prst="rect">
            <a:avLst/>
          </a:prstGeom>
        </p:spPr>
      </p:pic>
      <p:pic>
        <p:nvPicPr>
          <p:cNvPr id="17" name="그림 16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4" t="7287" r="1751" b="68893"/>
          <a:stretch/>
        </p:blipFill>
        <p:spPr>
          <a:xfrm>
            <a:off x="2342354" y="2483768"/>
            <a:ext cx="332656" cy="290453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8"/>
          <a:stretch/>
        </p:blipFill>
        <p:spPr>
          <a:xfrm>
            <a:off x="5517963" y="2615745"/>
            <a:ext cx="724001" cy="316951"/>
          </a:xfrm>
          <a:prstGeom prst="rect">
            <a:avLst/>
          </a:prstGeom>
        </p:spPr>
      </p:pic>
      <p:pic>
        <p:nvPicPr>
          <p:cNvPr id="19" name="그림 18" descr="화면 캡처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0" b="78966"/>
          <a:stretch/>
        </p:blipFill>
        <p:spPr>
          <a:xfrm>
            <a:off x="5510721" y="1764898"/>
            <a:ext cx="731243" cy="239148"/>
          </a:xfrm>
          <a:prstGeom prst="rect">
            <a:avLst/>
          </a:prstGeom>
        </p:spPr>
      </p:pic>
      <p:pic>
        <p:nvPicPr>
          <p:cNvPr id="21" name="그림 20" descr="화면 캡처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 b="39483"/>
          <a:stretch/>
        </p:blipFill>
        <p:spPr>
          <a:xfrm>
            <a:off x="5550701" y="2194525"/>
            <a:ext cx="724001" cy="2858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Color 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Charts &amp; Trend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 Ideas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32" y="841136"/>
            <a:ext cx="2696459" cy="246221"/>
          </a:xfrm>
          <a:prstGeom prst="rect">
            <a:avLst/>
          </a:prstGeom>
          <a:solidFill>
            <a:srgbClr val="C288D4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Look 1 – Colorful French 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754" r="4716" b="43457"/>
          <a:stretch/>
        </p:blipFill>
        <p:spPr>
          <a:xfrm>
            <a:off x="116632" y="1187624"/>
            <a:ext cx="2696459" cy="235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6952" y="1279285"/>
            <a:ext cx="3600400" cy="2169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u="sng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Hot, trendy French nail with pop colors. 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Product used;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Base: Nude nail 02 nude cocoa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04 Vivid Pink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07 Vivid Turquoise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06 Vivid Yellow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02 Vivid Orange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05 Vivid Light pink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35833" r="5556" b="30278"/>
          <a:stretch/>
        </p:blipFill>
        <p:spPr>
          <a:xfrm>
            <a:off x="92032" y="4140815"/>
            <a:ext cx="2696935" cy="1821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3229" y="4428300"/>
            <a:ext cx="3600400" cy="10156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u="sng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Attractive urban chic style with deep toned colors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Product used;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01 Vivid Red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09 Vivid Navy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3" y="3728809"/>
            <a:ext cx="2696459" cy="246221"/>
          </a:xfrm>
          <a:prstGeom prst="rect">
            <a:avLst/>
          </a:prstGeom>
          <a:solidFill>
            <a:srgbClr val="C288D4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Look 2 – Urban Chic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31" y="6228184"/>
            <a:ext cx="2696459" cy="246221"/>
          </a:xfrm>
          <a:prstGeom prst="rect">
            <a:avLst/>
          </a:prstGeom>
          <a:solidFill>
            <a:srgbClr val="C288D4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Look 3 – Gorgeous wedding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6658680"/>
            <a:ext cx="2268252" cy="22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3229" y="6662317"/>
            <a:ext cx="3600400" cy="170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u="sng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Fancy &amp; romantic like wedding, but not over exaggerated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Product used;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11 Pearl Necklace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Vivid Nails 12 White Shirts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Candy Nails 14 Wedding dress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Candy Nails 15 Wedding Bouquets</a:t>
            </a:r>
          </a:p>
        </p:txBody>
      </p:sp>
    </p:spTree>
    <p:extLst>
      <p:ext uri="{BB962C8B-B14F-4D97-AF65-F5344CB8AC3E}">
        <p14:creationId xmlns:p14="http://schemas.microsoft.com/office/powerpoint/2010/main" val="153259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637</Words>
  <Application>Microsoft Office PowerPoint</Application>
  <PresentationFormat>화면 슬라이드 쇼(4:3)</PresentationFormat>
  <Paragraphs>161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seoha</cp:lastModifiedBy>
  <cp:revision>31</cp:revision>
  <dcterms:created xsi:type="dcterms:W3CDTF">2014-03-31T03:22:03Z</dcterms:created>
  <dcterms:modified xsi:type="dcterms:W3CDTF">2014-04-10T22:07:57Z</dcterms:modified>
</cp:coreProperties>
</file>